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5" r:id="rId4"/>
    <p:sldId id="284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8" r:id="rId17"/>
    <p:sldId id="297" r:id="rId18"/>
    <p:sldId id="282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74" r:id="rId37"/>
    <p:sldId id="275" r:id="rId38"/>
    <p:sldId id="276" r:id="rId39"/>
    <p:sldId id="277" r:id="rId40"/>
    <p:sldId id="278" r:id="rId41"/>
    <p:sldId id="279" r:id="rId42"/>
    <p:sldId id="280" r:id="rId43"/>
    <p:sldId id="281" r:id="rId4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51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3580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8813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415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9205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048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4014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9969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714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7988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5695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957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1FDC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8A88F-8DEA-4DF7-827B-A1595E8AEE0A}" type="datetimeFigureOut">
              <a:rPr lang="tr-TR" smtClean="0"/>
              <a:t>20.11.2012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AECCF-FDB8-466B-80EA-8B6E460C710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172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1470025"/>
          </a:xfrm>
        </p:spPr>
        <p:txBody>
          <a:bodyPr>
            <a:noAutofit/>
          </a:bodyPr>
          <a:lstStyle/>
          <a:p>
            <a:r>
              <a:rPr lang="tr-TR" b="1" dirty="0" smtClean="0">
                <a:latin typeface="Times New Roman" pitchFamily="18" charset="0"/>
                <a:cs typeface="Times New Roman" pitchFamily="18" charset="0"/>
              </a:rPr>
              <a:t>NOKTALAMA İŞARETLERİ</a:t>
            </a:r>
            <a:endParaRPr lang="tr-TR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84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KISA ÇİZGİ (-)</a:t>
            </a:r>
            <a:endParaRPr lang="tr-TR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16" y="1600200"/>
            <a:ext cx="78667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7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Yazı yazarken satır sonuna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sığma </a:t>
            </a:r>
            <a:r>
              <a:rPr lang="tr-TR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yan kelimeleri ayırmada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kısa çizgi (-)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 kullanılır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tr-TR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Aynı yukarıdaki cümlede olduğu gibi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tr-TR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tr-TR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09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KESME İŞARETİ (‘)</a:t>
            </a:r>
            <a:endParaRPr lang="tr-TR" b="1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96641"/>
            <a:ext cx="770485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25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Özel isimlere, yer adlarına gelen ekler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kesme işareti (‘)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 ile ayrılır.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Babam </a:t>
            </a:r>
            <a:r>
              <a:rPr lang="tr-TR" dirty="0" smtClean="0"/>
              <a:t>yarın </a:t>
            </a:r>
            <a:r>
              <a:rPr lang="tr-TR" dirty="0" smtClean="0"/>
              <a:t>Ankara</a:t>
            </a:r>
            <a:r>
              <a:rPr lang="tr-TR" sz="3600" b="1" dirty="0" smtClean="0">
                <a:solidFill>
                  <a:srgbClr val="C00000"/>
                </a:solidFill>
              </a:rPr>
              <a:t>’</a:t>
            </a:r>
            <a:r>
              <a:rPr lang="tr-TR" b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tr-TR" dirty="0" smtClean="0"/>
              <a:t>a </a:t>
            </a:r>
            <a:r>
              <a:rPr lang="tr-TR" dirty="0" smtClean="0"/>
              <a:t>gidecek.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Atatürk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tr-TR" dirty="0" smtClean="0"/>
              <a:t>ü çok seviyoruz.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Annem Cihan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tr-TR" dirty="0" smtClean="0"/>
              <a:t>a kazak aldı.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Zeynep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tr-TR" dirty="0" smtClean="0"/>
              <a:t>in kolu kırılmış.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Hasan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tr-TR" dirty="0" smtClean="0"/>
              <a:t>ın </a:t>
            </a:r>
            <a:r>
              <a:rPr lang="tr-TR" dirty="0" smtClean="0"/>
              <a:t>ablası </a:t>
            </a:r>
            <a:r>
              <a:rPr lang="tr-TR" dirty="0" smtClean="0"/>
              <a:t>bize çikolata almış.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5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İKİ NOKTA (:)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tr-TR" sz="5400" dirty="0">
                <a:latin typeface="Monotype Corsiva" pitchFamily="66" charset="0"/>
              </a:rPr>
              <a:t>Bir cümleden sonra örnekler mi verilecek? </a:t>
            </a:r>
          </a:p>
          <a:p>
            <a:pPr marL="0" indent="0" algn="ctr">
              <a:buNone/>
            </a:pPr>
            <a:r>
              <a:rPr lang="tr-TR" sz="5400" dirty="0">
                <a:latin typeface="Monotype Corsiva" pitchFamily="66" charset="0"/>
              </a:rPr>
              <a:t>Birinden bir söz mü aktarıyor</a:t>
            </a:r>
          </a:p>
          <a:p>
            <a:pPr marL="0" indent="0" algn="ctr">
              <a:buNone/>
            </a:pPr>
            <a:r>
              <a:rPr lang="tr-TR" sz="5400" dirty="0">
                <a:latin typeface="Monotype Corsiva" pitchFamily="66" charset="0"/>
              </a:rPr>
              <a:t>Hiç durmayın o zaman</a:t>
            </a:r>
          </a:p>
          <a:p>
            <a:pPr marL="0" indent="0" algn="ctr">
              <a:buNone/>
            </a:pPr>
            <a:r>
              <a:rPr lang="tr-TR" sz="5400" dirty="0">
                <a:latin typeface="Monotype Corsiva" pitchFamily="66" charset="0"/>
              </a:rPr>
              <a:t>Yerleştirin beni, yani iki noktayı</a:t>
            </a:r>
            <a:r>
              <a:rPr lang="tr-TR" sz="5400" dirty="0" smtClean="0">
                <a:latin typeface="Monotype Corsiva" pitchFamily="66" charset="0"/>
              </a:rPr>
              <a:t>.</a:t>
            </a:r>
            <a:endParaRPr lang="tr-TR" sz="5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62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b="1" dirty="0" smtClean="0">
                <a:latin typeface="Times New Roman" pitchFamily="18" charset="0"/>
                <a:cs typeface="Times New Roman" pitchFamily="18" charset="0"/>
              </a:rPr>
              <a:t>Açıklama yaparken, bir cümleden sonra örnek verirken, başkalarının sözlerini aktarırken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iki nokta (:) </a:t>
            </a:r>
            <a:r>
              <a:rPr lang="tr-TR" b="1" dirty="0" smtClean="0">
                <a:latin typeface="Times New Roman" pitchFamily="18" charset="0"/>
                <a:cs typeface="Times New Roman" pitchFamily="18" charset="0"/>
              </a:rPr>
              <a:t>kullanılır.</a:t>
            </a:r>
          </a:p>
          <a:p>
            <a:pPr marL="0" indent="0">
              <a:buNone/>
            </a:pPr>
            <a:endParaRPr lang="tr-T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Bir yılda dört mevsim vardır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İ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lkbahar, yaz, sonbahar kış.</a:t>
            </a: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Annem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tr-TR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__ Neden geç kaldın? </a:t>
            </a:r>
            <a:r>
              <a:rPr lang="tr-TR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iye sordu.</a:t>
            </a: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Atatürk diyor ki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‘’ Türk öğün, çalış, güven.’’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32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KONUŞMA ÇİZGİSİ (__)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7200" dirty="0">
                <a:latin typeface="Monotype Corsiva" pitchFamily="66" charset="0"/>
                <a:ea typeface="Times New Roman"/>
              </a:rPr>
              <a:t>Yazıda satır başına alınan konuşmaları göstermek için kullanılırım. </a:t>
            </a:r>
            <a:r>
              <a:rPr lang="tr-TR" sz="7200" dirty="0" smtClean="0">
                <a:latin typeface="Monotype Corsiva" pitchFamily="66" charset="0"/>
                <a:ea typeface="Times New Roman"/>
              </a:rPr>
              <a:t> </a:t>
            </a:r>
            <a:r>
              <a:rPr lang="tr-TR" sz="7200" i="1" dirty="0" smtClean="0">
                <a:latin typeface="Monotype Corsiva" pitchFamily="66" charset="0"/>
                <a:ea typeface="Times New Roman"/>
              </a:rPr>
              <a:t>Konuşma </a:t>
            </a:r>
            <a:r>
              <a:rPr lang="tr-TR" sz="7200" i="1" dirty="0">
                <a:latin typeface="Monotype Corsiva" pitchFamily="66" charset="0"/>
                <a:ea typeface="Times New Roman"/>
              </a:rPr>
              <a:t>çizgisi</a:t>
            </a:r>
            <a:r>
              <a:rPr lang="tr-TR" sz="7200" dirty="0">
                <a:latin typeface="Monotype Corsiva" pitchFamily="66" charset="0"/>
                <a:ea typeface="Times New Roman"/>
              </a:rPr>
              <a:t> </a:t>
            </a:r>
            <a:r>
              <a:rPr lang="tr-TR" sz="7200" dirty="0" err="1" smtClean="0">
                <a:latin typeface="Monotype Corsiva" pitchFamily="66" charset="0"/>
                <a:ea typeface="Times New Roman"/>
              </a:rPr>
              <a:t>dir</a:t>
            </a:r>
            <a:r>
              <a:rPr lang="tr-TR" sz="7200" dirty="0">
                <a:latin typeface="Monotype Corsiva" pitchFamily="66" charset="0"/>
                <a:ea typeface="Times New Roman"/>
              </a:rPr>
              <a:t> </a:t>
            </a:r>
            <a:r>
              <a:rPr lang="tr-TR" sz="7200" dirty="0" smtClean="0">
                <a:latin typeface="Monotype Corsiva" pitchFamily="66" charset="0"/>
                <a:ea typeface="Times New Roman"/>
              </a:rPr>
              <a:t>benim adım. (__)</a:t>
            </a:r>
            <a:endParaRPr lang="tr-TR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37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	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Yazı metinlerinde konuşma cümlelerinin başına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konuşma çizgisi (__)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gelir. </a:t>
            </a:r>
          </a:p>
          <a:p>
            <a:pPr marL="0" indent="0">
              <a:buNone/>
            </a:pP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__</a:t>
            </a:r>
            <a:r>
              <a:rPr lang="tr-TR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Anneciğim kaşıkları sofraya götürdüm, dedi Şermin.</a:t>
            </a:r>
          </a:p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Aferin sana güzel kızım, tuzu da alır mısın?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2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Aşağıdaki  </a:t>
            </a:r>
            <a:r>
              <a:rPr lang="tr-TR" sz="3600" b="1" dirty="0">
                <a:latin typeface="Times New Roman" pitchFamily="18" charset="0"/>
                <a:cs typeface="Times New Roman" pitchFamily="18" charset="0"/>
              </a:rPr>
              <a:t>hikayede  noktalama  işaretleri  unutulmuştur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. Boş </a:t>
            </a:r>
            <a:r>
              <a:rPr lang="tr-TR" sz="3600" b="1" dirty="0">
                <a:latin typeface="Times New Roman" pitchFamily="18" charset="0"/>
                <a:cs typeface="Times New Roman" pitchFamily="18" charset="0"/>
              </a:rPr>
              <a:t>bırakılan yerlere  uygun  noktalama  işaretlerini 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hep beraber koyalım</a:t>
            </a:r>
            <a:r>
              <a:rPr lang="tr-TR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508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r>
              <a:rPr lang="tr-TR" b="1" dirty="0" smtClean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	Uzak denizlerin birinde yavru bir balık yaşarmış (  ) Evi kayaların arasındaymış (  ) Arkadaşları deniz anaları (   ) yosunlar (   ) deniz atları (  ) su kaplumbağaları ve kendi gibi rengarenk balıklarmış(    )</a:t>
            </a:r>
          </a:p>
          <a:p>
            <a:pPr marL="0" indent="0" algn="just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      Yavru balık hep suyun dışında nasıl bir dünya olduğunu hayal edermiş (  ) Bir gün suyun dışına çıkıp orada yaşamayı düşlermiş(   )</a:t>
            </a:r>
          </a:p>
          <a:p>
            <a:pPr marL="0" indent="0" algn="just">
              <a:buNone/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NOKTA (.)</a:t>
            </a:r>
            <a:endParaRPr lang="tr-TR" b="1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742850" cy="443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5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	Uzak denizlerin birinde yavru bir balık yaşarmış 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/>
              <a:t>) Evi kayaların arasındaymış (   ) Arkadaşları deniz anaları (   ) yosunlar (   ) deniz atları (   ) su kaplumbağaları ve kendi gibi rengarenk balıklarmış(    )</a:t>
            </a:r>
          </a:p>
          <a:p>
            <a:pPr marL="0" indent="0">
              <a:buNone/>
            </a:pPr>
            <a:r>
              <a:rPr lang="tr-TR" dirty="0" smtClean="0"/>
              <a:t>        Yavru balık hep suyun dışında nasıl bir dünya olduğunu hayal edermiş (  ) Bir gün suyun dışına çıkıp orada yaşamayı düşlermiş(  )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7936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	Uzak denizlerin birinde yavru bir balık yaşarmış 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Evi kayaların arasındaymış (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) Arkadaşları deniz anaları (  ) yosunlar (   ) deniz atları (   ) su kaplumbağaları ve kendi gibi rengarenk balıklarmış(    )</a:t>
            </a:r>
          </a:p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      Yavru balık hep suyun dışında nasıl bir dünya olduğunu hayal edermiş (  ) Bir gün suyun dışına çıkıp orada yaşamayı düşlermiş(  )</a:t>
            </a: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0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	Uzak denizlerin birinde yavru bir balık yaşarmış 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) Evi kayaların arasındaymış 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) Arkadaşları deniz anaları 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) yosunlar 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) deniz atları 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) su kaplumbağaları ve kendi gibi rengarenk balıklarmış(    )</a:t>
            </a:r>
          </a:p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       Yavru balık hep suyun dışında nasıl bir dünya olduğunu hayal edermiş (  ) Bir gün suyun dışına çıkıp orada yaşamayı düşlermiş(  )</a:t>
            </a: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Uzak denizlerin birinde yavru bir balık yaşarmış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Evi kayaların arasındaymış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Arkadaşları deniz anaları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yosunlar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deniz atları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 kaplumbağaları ve kendi gibi rengarenk balıklarmış(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Yavru balık hep suyun dışında nasıl bir dünya olduğunu hayal edermiş (  ) Bir gün suyun dışına çıkıp orada yaşamayı düşlermiş(  )</a:t>
            </a: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3267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Uzak denizlerin birinde yavru bir balık yaşarmış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Evi kayaların arasındaymış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Arkadaşları deniz anaları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yosunlar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deniz atları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 kaplumbağaları ve kendi gibi rengarenk balıklarmış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Yavru balık hep suyun dışında nasıl bir dünya olduğunu hayal edermiş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Bir gün suyun dışına çıkıp orada yaşamayı düşlermiş(  )</a:t>
            </a: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035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Uzak denizlerin birinde yavru bir balık yaşarmış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Evi kayaların arasındaymış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Arkadaşları deniz anaları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yosunlar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deniz atları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 kaplumbağaları ve kendi gibi rengarenk balıklarmış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Yavru balık hep suyun dışında nasıl bir dünya olduğunu hayal edermiş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Bir gün suyun dışına çıkıp orada yaşamayı düşlermiş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2616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tr-TR" dirty="0" smtClean="0">
                <a:effectLst/>
                <a:latin typeface="Times New Roman"/>
                <a:ea typeface="Times New Roman"/>
              </a:rPr>
              <a:t>Onun bu hayalini bilen bilge kaplumbağa ona (  ) </a:t>
            </a:r>
            <a:endParaRPr lang="tr-TR" sz="2800" dirty="0" smtClean="0">
              <a:effectLst/>
              <a:latin typeface="Times New Roman"/>
              <a:ea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 smtClean="0">
                <a:effectLst/>
                <a:latin typeface="Times New Roman"/>
                <a:ea typeface="Times New Roman"/>
              </a:rPr>
              <a:t>	(  )Yavru balık bizler sadece suda yaşayabiliriz (  ) Suyun dışına çıktığımızda </a:t>
            </a:r>
            <a:r>
              <a:rPr lang="tr-TR" dirty="0" smtClean="0">
                <a:latin typeface="Times New Roman"/>
                <a:ea typeface="Times New Roman"/>
              </a:rPr>
              <a:t>ise 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nefes alamaz ölürüz demiş (  ) Yavru balık (  )</a:t>
            </a:r>
            <a:endParaRPr lang="tr-TR" sz="2800" dirty="0" smtClean="0">
              <a:effectLst/>
              <a:latin typeface="Times New Roman"/>
              <a:ea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 smtClean="0">
                <a:effectLst/>
                <a:latin typeface="Times New Roman"/>
                <a:ea typeface="Times New Roman"/>
              </a:rPr>
              <a:t>	(  )Gerçekten mi (  )  </a:t>
            </a:r>
            <a:endParaRPr lang="tr-TR" sz="2800" dirty="0" smtClean="0">
              <a:effectLst/>
              <a:latin typeface="Times New Roman"/>
              <a:ea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 smtClean="0">
                <a:effectLst/>
                <a:latin typeface="Times New Roman"/>
                <a:ea typeface="Times New Roman"/>
              </a:rPr>
              <a:t>	(  )Elbette, demiş bilge kaplumbağa</a:t>
            </a:r>
            <a:r>
              <a:rPr lang="tr-TR" sz="2800" dirty="0" smtClean="0">
                <a:effectLst/>
                <a:latin typeface="Times New Roman"/>
                <a:ea typeface="Times New Roman"/>
              </a:rPr>
              <a:t> 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 smtClean="0">
                <a:effectLst/>
                <a:latin typeface="Times New Roman"/>
                <a:ea typeface="Times New Roman"/>
              </a:rPr>
              <a:t>	Meraklı küçük balık yine de suyun dışındaki dünyayı çok merak ediyormuş (  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538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ona (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endParaRPr lang="tr-TR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)Yavru balık bizler sadece suda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yaşayabiliriz( 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ölürüz demiş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  ) Yavru balık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)Gerçekten mi (  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/>
                <a:ea typeface="Times New Roman"/>
              </a:rPr>
              <a:t>Onun bu hayalini bilen bilge kaplumbağa ona </a:t>
            </a:r>
            <a:r>
              <a:rPr lang="tr-TR" dirty="0" smtClean="0">
                <a:solidFill>
                  <a:prstClr val="black"/>
                </a:solidFill>
                <a:latin typeface="Times New Roman"/>
                <a:ea typeface="Times New Roman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dirty="0" smtClean="0">
                <a:solidFill>
                  <a:prstClr val="black"/>
                </a:solidFill>
                <a:latin typeface="Times New Roman"/>
                <a:ea typeface="Times New Roman"/>
              </a:rPr>
              <a:t>) </a:t>
            </a:r>
            <a:endParaRPr lang="tr-TR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/>
                <a:ea typeface="Times New Roman"/>
              </a:rPr>
              <a:t>	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 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9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 (  ) Suyun dışına çıktığımızda ise nefes alamaz ölürüz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demiş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  ) Yavru balık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)Gerçekten mi (  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8256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ona 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bizler sadece suda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yaşayabiliriz(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Suyun dışına çıktığımızda ise nefes alamaz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ölürüz demiş( 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Yavru balık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)Gerçekten mi (  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9252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50734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r-TR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Biten </a:t>
            </a:r>
            <a:r>
              <a:rPr lang="tr-TR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cümlelerin sonuna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nokta</a:t>
            </a:r>
            <a:r>
              <a:rPr lang="tr-TR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tr-TR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tr-TR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koyulur.</a:t>
            </a:r>
            <a:endParaRPr lang="tr-TR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Bugün hava çok sıcak</a:t>
            </a:r>
            <a:r>
              <a:rPr lang="tr-TR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sz="3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Babam işten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erken geldi</a:t>
            </a:r>
            <a:r>
              <a:rPr lang="tr-TR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r-TR" sz="3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tr-TR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Kar yağınca kartopu oynamayı çok severim</a:t>
            </a:r>
            <a:r>
              <a:rPr lang="tr-TR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tr-TR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Öğretmenimiz hasta oldu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Bugün çok yoruldum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tr-TR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6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)Gerçekten mi (  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3575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)Gerçekten mi (  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8830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5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Gerçekten mi (  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222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)Gerçekten mi 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tr-TR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 </a:t>
            </a:r>
            <a:endParaRPr lang="tr-TR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  )Elbette, demiş bilge kaplumbağa (  ) 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17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)Gerçekten mi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 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Elbette, demiş bilge kaplumbağa ( 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)Sakın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sz="3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tr-TR" sz="3500" dirty="0"/>
          </a:p>
        </p:txBody>
      </p:sp>
    </p:spTree>
    <p:extLst>
      <p:ext uri="{BB962C8B-B14F-4D97-AF65-F5344CB8AC3E}">
        <p14:creationId xmlns:p14="http://schemas.microsoft.com/office/powerpoint/2010/main" val="338345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)Gerçekten mi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 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Elbette, demiş bilge kaplumbağa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Sakın suyun dışına çıkmayı deneme ( 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7837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Yavru balık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)Gerçekten mi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 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Elbette, demiş bilge kaplumbağa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Sakın suyun dışına çıkmayı deneme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(  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tr-TR" sz="3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5210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Onun bu hayalini bilen bilge kaplumbağa ona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)Yavru balık bizler sadece suda yaşayabiliriz(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Suyun dışına çıktığımızda ise nefes alamaz ölürüz demiş(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Yavru balık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)Gerçekten mi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 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__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)Elbette, demiş bilge kaplumbağa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 Sakın suyun dışına çıkmayı deneme (</a:t>
            </a:r>
            <a:r>
              <a:rPr lang="tr-TR" sz="39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</a:p>
          <a:p>
            <a:pPr marL="0" lvl="0" indent="0">
              <a:buNone/>
              <a:tabLst>
                <a:tab pos="457200" algn="l"/>
              </a:tabLst>
            </a:pPr>
            <a:r>
              <a:rPr lang="tr-TR" sz="35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Meraklı küçük balık yine de suyun dışındaki dünyayı çok merak ediyormuş 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tr-TR" sz="39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tr-TR" sz="35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tr-TR" sz="3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576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effectLst/>
                <a:latin typeface="Times New Roman"/>
                <a:ea typeface="Times New Roman"/>
              </a:rPr>
              <a:t>	Karaya yakın bir yere yüzüp zıplayarak kendini kumsala atmaya karar vermiş (  ) Sahile yaklaşmış ve zıplamış (  ) Ama olmamış (  ) Tekrar denemiş ve birden kendini kumsalda bulmuş ( )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05064"/>
            <a:ext cx="3309937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9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>
                <a:effectLst/>
                <a:latin typeface="Times New Roman"/>
                <a:ea typeface="Times New Roman"/>
              </a:rPr>
              <a:t>	Karaya yakın bir yere yüzüp zıplayarak kendini kumsala atmaya karar vermiş (</a:t>
            </a:r>
            <a:r>
              <a:rPr lang="tr-TR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 Sahile yaklaşmış ve zıplamış (  ) Ama olmamış (  ) Tekrar denemiş ve birden kendini kumsalda bulmuş ( )</a:t>
            </a:r>
            <a:br>
              <a:rPr lang="tr-TR" dirty="0" smtClean="0">
                <a:effectLst/>
                <a:latin typeface="Times New Roman"/>
                <a:ea typeface="Times New Roman"/>
              </a:rPr>
            </a:br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3309937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1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VİRGÜL (,)</a:t>
            </a:r>
            <a:endParaRPr lang="tr-TR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39341"/>
            <a:ext cx="78667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08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Karaya yakın bir yere yüzüp zıplayarak kendini kumsala atmaya karar vermiş (</a:t>
            </a:r>
            <a:r>
              <a:rPr lang="tr-TR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 Sahile yaklaşmış ve zıplamış (</a:t>
            </a:r>
            <a:r>
              <a:rPr lang="tr-TR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 Ama olmamış (  ) Tekrar denemiş ve birden kendini kumsalda bulmuş ( )</a:t>
            </a:r>
            <a:br>
              <a:rPr lang="tr-TR" dirty="0" smtClean="0">
                <a:effectLst/>
                <a:latin typeface="Times New Roman"/>
                <a:ea typeface="Times New Roman"/>
              </a:rPr>
            </a:b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77072"/>
            <a:ext cx="3309937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21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Karaya yakın bir yere yüzüp zıplayarak kendini kumsala atmaya karar vermiş (</a:t>
            </a:r>
            <a:r>
              <a:rPr lang="tr-TR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 Sahile yaklaşmış ve zıplamış (</a:t>
            </a:r>
            <a:r>
              <a:rPr lang="tr-TR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 Ama olmamış (</a:t>
            </a:r>
            <a:r>
              <a:rPr lang="tr-TR" sz="36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 Tekrar denemiş ve birden kendini kumsalda bulmuş (</a:t>
            </a:r>
            <a:r>
              <a:rPr lang="tr-TR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tr-TR" dirty="0" smtClean="0">
                <a:effectLst/>
                <a:latin typeface="Times New Roman"/>
                <a:ea typeface="Times New Roman"/>
              </a:rPr>
              <a:t>)</a:t>
            </a:r>
          </a:p>
          <a:p>
            <a:pPr marL="0" indent="0">
              <a:buNone/>
            </a:pPr>
            <a:r>
              <a:rPr lang="tr-TR" dirty="0">
                <a:latin typeface="Times New Roman"/>
              </a:rPr>
              <a:t>	</a:t>
            </a:r>
            <a:r>
              <a:rPr lang="tr-TR" dirty="0" smtClean="0">
                <a:latin typeface="Times New Roman"/>
              </a:rPr>
              <a:t>		</a:t>
            </a: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77072"/>
            <a:ext cx="3309937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97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itchFamily="66" charset="0"/>
              </a:rPr>
              <a:t>MERAKLI  BALIK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tr-TR" dirty="0" smtClean="0"/>
              <a:t>	</a:t>
            </a:r>
            <a:r>
              <a:rPr lang="tr-TR" dirty="0">
                <a:solidFill>
                  <a:prstClr val="black"/>
                </a:solidFill>
                <a:latin typeface="Times New Roman"/>
                <a:ea typeface="Times New Roman"/>
              </a:rPr>
              <a:t>Karaya yakın bir yere yüzüp zıplayarak kendini kumsala atmaya karar vermiş (</a:t>
            </a:r>
            <a:r>
              <a:rPr lang="tr-TR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tr-TR" dirty="0">
                <a:solidFill>
                  <a:prstClr val="black"/>
                </a:solidFill>
                <a:latin typeface="Times New Roman"/>
                <a:ea typeface="Times New Roman"/>
              </a:rPr>
              <a:t>) Sahile yaklaşmış ve zıplamış (</a:t>
            </a:r>
            <a:r>
              <a:rPr lang="tr-TR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tr-TR" dirty="0">
                <a:solidFill>
                  <a:prstClr val="black"/>
                </a:solidFill>
                <a:latin typeface="Times New Roman"/>
                <a:ea typeface="Times New Roman"/>
              </a:rPr>
              <a:t>) Ama olmamış (</a:t>
            </a:r>
            <a:r>
              <a:rPr lang="tr-TR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tr-TR" dirty="0">
                <a:solidFill>
                  <a:prstClr val="black"/>
                </a:solidFill>
                <a:latin typeface="Times New Roman"/>
                <a:ea typeface="Times New Roman"/>
              </a:rPr>
              <a:t>) Tekrar denemiş ve birden kendini kumsalda bulmuş </a:t>
            </a:r>
            <a:r>
              <a:rPr lang="tr-TR" dirty="0" smtClean="0">
                <a:solidFill>
                  <a:prstClr val="black"/>
                </a:solidFill>
                <a:latin typeface="Times New Roman"/>
                <a:ea typeface="Times New Roman"/>
              </a:rPr>
              <a:t>(</a:t>
            </a:r>
            <a:r>
              <a:rPr lang="tr-TR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  <a:r>
              <a:rPr lang="tr-TR" dirty="0" smtClean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</a:p>
          <a:p>
            <a:pPr marL="0" lvl="0" indent="0">
              <a:buNone/>
            </a:pPr>
            <a:endParaRPr lang="tr-TR" dirty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buNone/>
            </a:pPr>
            <a:r>
              <a:rPr lang="tr-TR" dirty="0" smtClean="0">
                <a:solidFill>
                  <a:prstClr val="black"/>
                </a:solidFill>
                <a:latin typeface="Times New Roman"/>
              </a:rPr>
              <a:t>					      </a:t>
            </a:r>
            <a:endParaRPr lang="tr-TR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93096"/>
            <a:ext cx="3312368" cy="220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6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İçerik Yer Tutucus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Aferin çocuklar… Noktalama işaretlerini bulduk. Ama hikayenin sonunda ne olmuş biliyor muyuz?</a:t>
            </a:r>
          </a:p>
          <a:p>
            <a:pPr marL="0" indent="0">
              <a:buNone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	Hadi hikayemizi kendimiz bitirelim..</a:t>
            </a:r>
            <a:endParaRPr lang="tr-T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63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tr-TR" dirty="0" smtClean="0"/>
              <a:t> </a:t>
            </a:r>
            <a:r>
              <a:rPr lang="tr-TR" sz="3900" b="1" dirty="0"/>
              <a:t>	</a:t>
            </a:r>
            <a:r>
              <a:rPr lang="tr-TR" sz="5100" b="1" dirty="0" smtClean="0">
                <a:latin typeface="Times New Roman" pitchFamily="18" charset="0"/>
                <a:cs typeface="Times New Roman" pitchFamily="18" charset="0"/>
              </a:rPr>
              <a:t>Cümlelerde sıralama bildiren sözcüklerin arasına </a:t>
            </a:r>
            <a:r>
              <a:rPr lang="tr-TR" sz="5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virgül (,)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5100" b="1" dirty="0" smtClean="0">
                <a:latin typeface="Times New Roman" pitchFamily="18" charset="0"/>
                <a:cs typeface="Times New Roman" pitchFamily="18" charset="0"/>
              </a:rPr>
              <a:t>koyulur. </a:t>
            </a:r>
            <a:endParaRPr lang="tr-TR" sz="4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tr-TR" sz="3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Pazardan elma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portakal ve erik aldım.</a:t>
            </a:r>
          </a:p>
          <a:p>
            <a:pPr>
              <a:buFont typeface="Wingdings" pitchFamily="2" charset="2"/>
              <a:buChar char="Ø"/>
            </a:pP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Arkadaşlarım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Ayşe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Selim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Efe ve Can bize geldiler.</a:t>
            </a:r>
          </a:p>
          <a:p>
            <a:pPr>
              <a:buFont typeface="Wingdings" pitchFamily="2" charset="2"/>
              <a:buChar char="Ø"/>
            </a:pP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Ben en çok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dondurma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kek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meyve suyu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severim.</a:t>
            </a:r>
            <a:endParaRPr lang="tr-TR" sz="4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Hayvanat bahçesinde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maymun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kaplan ve zürafa gördüm.</a:t>
            </a:r>
          </a:p>
          <a:p>
            <a:pPr>
              <a:buFont typeface="Wingdings" pitchFamily="2" charset="2"/>
              <a:buChar char="Ø"/>
            </a:pP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Bugün Hayat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Bilgisi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Türkçe </a:t>
            </a:r>
            <a:r>
              <a:rPr lang="tr-TR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4600" dirty="0" smtClean="0">
                <a:latin typeface="Times New Roman" pitchFamily="18" charset="0"/>
                <a:cs typeface="Times New Roman" pitchFamily="18" charset="0"/>
              </a:rPr>
              <a:t>Matematik derslerimiz var.</a:t>
            </a:r>
            <a:endParaRPr lang="tr-TR" sz="4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SORU İŞARETİ (?)</a:t>
            </a:r>
            <a:endParaRPr lang="tr-TR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16" y="1268760"/>
            <a:ext cx="786676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	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Soru bildiren soru cümlelerinin sonuna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soru işareti (?)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koyulur.</a:t>
            </a:r>
          </a:p>
          <a:p>
            <a:pPr marL="0" indent="0">
              <a:buNone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Bugün bize gelecek misiniz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Bahçedeki bisikleti kim aldı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tr-T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Nerede top oynadınız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tr-T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Anne çantam nerede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tr-T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Elif Sena’yı gördün mü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tr-TR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76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ÜNLEM İŞARETİ (!)</a:t>
            </a:r>
            <a:endParaRPr lang="tr-TR" b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16" y="1600200"/>
            <a:ext cx="78667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55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/>
              <a:t>	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Korku, sevinç, heyecan, kızgınlık gibi duyguları bildiren cümlelerin sonunda ünlem 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işareti (!) </a:t>
            </a:r>
            <a:r>
              <a:rPr lang="tr-TR" sz="3600" b="1" dirty="0" smtClean="0">
                <a:latin typeface="Times New Roman" pitchFamily="18" charset="0"/>
                <a:cs typeface="Times New Roman" pitchFamily="18" charset="0"/>
              </a:rPr>
              <a:t>kullanılır.</a:t>
            </a:r>
          </a:p>
          <a:p>
            <a:pPr>
              <a:buFont typeface="Wingdings" pitchFamily="2" charset="2"/>
              <a:buChar char="Ø"/>
            </a:pP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Eyvah, süt taşmış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Font typeface="Wingdings" pitchFamily="2" charset="2"/>
              <a:buChar char="Ø"/>
            </a:pP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Yaşasın sınıfımı geçtim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Font typeface="Wingdings" pitchFamily="2" charset="2"/>
              <a:buChar char="Ø"/>
            </a:pP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Ay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 Elim 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yandı.</a:t>
            </a:r>
            <a:endParaRPr lang="tr-TR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Aferin, iyi bir iş başardın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Font typeface="Wingdings" pitchFamily="2" charset="2"/>
              <a:buChar char="Ø"/>
            </a:pPr>
            <a:r>
              <a:rPr lang="tr-TR" sz="3600" dirty="0" err="1" smtClean="0">
                <a:latin typeface="Times New Roman" pitchFamily="18" charset="0"/>
                <a:cs typeface="Times New Roman" pitchFamily="18" charset="0"/>
              </a:rPr>
              <a:t>Offf</a:t>
            </a:r>
            <a:r>
              <a:rPr lang="tr-TR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tr-TR" sz="3600" dirty="0" smtClean="0">
                <a:latin typeface="Times New Roman" pitchFamily="18" charset="0"/>
                <a:cs typeface="Times New Roman" pitchFamily="18" charset="0"/>
              </a:rPr>
              <a:t> Çok canım sıkılıyor..</a:t>
            </a:r>
          </a:p>
          <a:p>
            <a:pPr marL="0" indent="0">
              <a:buNone/>
            </a:pPr>
            <a:endParaRPr lang="tr-TR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tr-TR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7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248</Words>
  <Application>Microsoft Office PowerPoint</Application>
  <PresentationFormat>Ekran Gösterisi (4:3)</PresentationFormat>
  <Paragraphs>179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43</vt:i4>
      </vt:variant>
    </vt:vector>
  </HeadingPairs>
  <TitlesOfParts>
    <vt:vector size="44" baseType="lpstr">
      <vt:lpstr>Ofis Teması</vt:lpstr>
      <vt:lpstr>NOKTALAMA İŞARETLERİ</vt:lpstr>
      <vt:lpstr>NOKTA (.)</vt:lpstr>
      <vt:lpstr>PowerPoint Sunusu</vt:lpstr>
      <vt:lpstr>VİRGÜL (,)</vt:lpstr>
      <vt:lpstr>PowerPoint Sunusu</vt:lpstr>
      <vt:lpstr>SORU İŞARETİ (?)</vt:lpstr>
      <vt:lpstr>PowerPoint Sunusu</vt:lpstr>
      <vt:lpstr>ÜNLEM İŞARETİ (!)</vt:lpstr>
      <vt:lpstr>PowerPoint Sunusu</vt:lpstr>
      <vt:lpstr>KISA ÇİZGİ (-)</vt:lpstr>
      <vt:lpstr>PowerPoint Sunusu</vt:lpstr>
      <vt:lpstr>KESME İŞARETİ (‘)</vt:lpstr>
      <vt:lpstr>PowerPoint Sunusu</vt:lpstr>
      <vt:lpstr>İKİ NOKTA (:)</vt:lpstr>
      <vt:lpstr>PowerPoint Sunusu</vt:lpstr>
      <vt:lpstr>KONUŞMA ÇİZGİSİ (__)</vt:lpstr>
      <vt:lpstr>PowerPoint Sunusu</vt:lpstr>
      <vt:lpstr>PowerPoint Sunusu</vt:lpstr>
      <vt:lpstr> 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MERAKLI  BALIK</vt:lpstr>
      <vt:lpstr>PowerPoint Sunusu</vt:lpstr>
    </vt:vector>
  </TitlesOfParts>
  <Company>By NeC ® 2010 | Katilimsiz.Com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NOKTALAMA İŞARETLERİ</dc:title>
  <dc:creator>aaaa</dc:creator>
  <cp:lastModifiedBy>aaaa</cp:lastModifiedBy>
  <cp:revision>56</cp:revision>
  <dcterms:created xsi:type="dcterms:W3CDTF">2012-11-18T10:59:22Z</dcterms:created>
  <dcterms:modified xsi:type="dcterms:W3CDTF">2012-11-20T18:09:20Z</dcterms:modified>
</cp:coreProperties>
</file>